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0" r:id="rId4"/>
    <p:sldId id="263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300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5DFD4-DD78-4E0B-B596-25341B51BC7A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31953-CC1E-4AA6-9AE0-A71E7AD41017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16673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926AF3-1537-0C6A-18C2-B185B66A8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249953E-318C-B770-EE33-3AF48FC16C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2A88270-83C3-1E8E-30A6-00603B81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3F69B27-FBCF-951B-9D82-2BCDF0960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585C945-EC6E-7F38-0DC8-D320A441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9278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C4EF70-2A5F-645E-ABDF-706CE95C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DF2C9834-C80D-6773-7E79-82A126FE2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A91B739-A6F1-93B1-7BA2-7A78EE11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DEE3830-8BC3-5F7B-67F8-C1F9469E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DBE7591-B993-F28C-166D-4DEA2798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81173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9B4DCE23-6BE6-5E39-3955-5506E715A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07B13D12-8BB1-6C2D-34BF-5FFCCF7C6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5D6BC72-2652-E220-5D80-95767357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E5936ED-B684-B356-3E63-C3873B5D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216632A-F8D9-85D1-84B1-E7F01CB3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3117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552A0D-C0F1-CD36-5C5F-0A3ED1C5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4610177-9AAD-750A-1537-0841F4274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CBA3E40-B3B1-621C-4A81-1B5DCC60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AB01F16-A47D-CE52-579A-5169F6D2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664A6EA-D305-8156-A426-F03E0A4A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305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07971FC-4BB9-C28D-A89D-965958DA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3FA7183-BDF3-BC67-EFFF-198404483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2DB17CA-600B-9CDB-03AF-85CEB661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B9B1BB9-658E-EA2E-EEB4-33A18A79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6642D5B-CBDB-78D7-A1DF-D4BEFEB2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1535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655F108-2734-CAB2-ED56-0ADDCDAE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6A84137-13B4-C70C-53DC-46C9B7840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447E6FD-815D-DF47-9F12-CF77DC3D9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438F60C0-97AF-37E7-ABD7-4F2E9FAA4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5A890D3F-EE8D-3903-3A37-0AE60B98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6BA389B3-85D5-7A21-D17F-68D92AA0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6978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132958E-EB85-5160-6894-7BD4132A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C93492D-9370-120B-7340-E137036E5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F9025BFE-43EF-6C3D-544E-F4A29F525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374B2E6-5A1F-2372-A2D7-CE962457A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CE04CC6F-848A-DD55-D7D1-3F82C405A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80FF99D3-4786-9F3E-CD2E-D8B8458D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E47E5C35-1DE6-76C3-1F0E-B37647C3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67AB73C4-925C-6F1C-6797-FF70E5A6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1528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38DFB98-7E7E-1392-11ED-ED39185A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920D99EA-65AF-9938-CE80-619E0F3C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84FA0B87-6BA8-9401-BB08-4825B202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BCCFC899-CADB-7609-F0C2-DD93F8CA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6229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7569A817-6C82-BD39-8449-1598E69B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128B4416-74F8-EC5B-6F8C-F00FAE0B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48BCE846-47BE-1CB3-FD96-A2E41160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3335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423A69F-6AB2-4D03-622C-8141AAD7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BDA9E1F-6D3E-9D0B-9294-5C7D82858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AB655F2-4908-3580-FF42-458734DFA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F82D81D-BD18-821D-E5D3-8033CD533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CFB74CEA-4D94-2094-4704-148CD2616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B4E1C90-CB50-B5BF-319E-0E91FE10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3654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0CBEF9-87C8-EF20-B407-CE9752FD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11FA4829-3B1A-BCEE-399E-DFAFADF2C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9A299A9-F400-77E6-9AF4-D9D423A73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974AF388-4A95-5662-5E54-35BF882E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BB38B91-F873-9D04-E4CA-767EB14EE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4F27D94-D373-5418-9692-BB1FEA82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61016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01874A83-E400-9AFF-B1BD-151E810D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85E62E6-CE30-C713-BE7C-187CC038F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13C6DFC-3603-7135-D4F9-CBF3B03B7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4949-7F64-42D8-B0C1-4E8433F13702}" type="datetimeFigureOut">
              <a:rPr lang="es-AR" smtClean="0"/>
              <a:t>24/10/2022</a:t>
            </a:fld>
            <a:endParaRPr lang="es-A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6C3B3DC-AC5D-BF56-6736-CF10147F3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0B58DD4-BCAD-1F31-684F-FA51E44A3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2BF91-A5D0-43C4-ABE8-B2A0C7B6D300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300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Michiel_Jansz._van_Mierevelt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es.wikipedia.org/wiki/Pa%C3%ADses_Bajo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es.wikipedia.org/wiki/161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FDED468-EC50-D43E-7087-E270426C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06" y="1881808"/>
            <a:ext cx="7225494" cy="33395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07B0AFB-E5AB-74F1-4C12-685A9189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63757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s-AR" sz="3200" b="1" dirty="0">
                <a:solidFill>
                  <a:schemeClr val="accent1"/>
                </a:solidFill>
                <a:latin typeface="+mn-lt"/>
              </a:rPr>
              <a:t>JORNADAS DE SALUD EN MORON </a:t>
            </a:r>
            <a:br>
              <a:rPr lang="es-AR" sz="3200" b="1" dirty="0">
                <a:solidFill>
                  <a:schemeClr val="accent1"/>
                </a:solidFill>
                <a:latin typeface="+mn-lt"/>
              </a:rPr>
            </a:br>
            <a:r>
              <a:rPr lang="es-A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Y 26 DE OCTUBRE 2022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129E77E-2F3D-8D99-1A65-CC1FA94E4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29" t="57452" r="-788853"/>
          <a:stretch/>
        </p:blipFill>
        <p:spPr>
          <a:xfrm>
            <a:off x="6559825" y="3458817"/>
            <a:ext cx="2173358" cy="1702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374F9FC-AAF9-790F-3355-C38A28078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962" y="145775"/>
            <a:ext cx="1884500" cy="11396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9534AF26-9546-97DA-DECF-1B30EA246AD7}"/>
              </a:ext>
            </a:extLst>
          </p:cNvPr>
          <p:cNvSpPr txBox="1"/>
          <p:nvPr/>
        </p:nvSpPr>
        <p:spPr>
          <a:xfrm>
            <a:off x="0" y="874643"/>
            <a:ext cx="247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FORMACION EN SALUD </a:t>
            </a:r>
          </a:p>
          <a:p>
            <a:r>
              <a:rPr lang="es-AR" dirty="0"/>
              <a:t>Trabajo N</a:t>
            </a:r>
            <a:r>
              <a:rPr lang="es-AR" dirty="0">
                <a:latin typeface="Century Schoolbook" panose="02040604050505020304" pitchFamily="18" charset="0"/>
              </a:rPr>
              <a:t>°: 009</a:t>
            </a:r>
          </a:p>
          <a:p>
            <a:r>
              <a:rPr lang="es-AR" dirty="0">
                <a:latin typeface="Century Schoolbook" panose="02040604050505020304" pitchFamily="18" charset="0"/>
              </a:rPr>
              <a:t> 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86E66F6E-9B3A-9D4E-8FD6-0136B42D8042}"/>
              </a:ext>
            </a:extLst>
          </p:cNvPr>
          <p:cNvSpPr txBox="1"/>
          <p:nvPr/>
        </p:nvSpPr>
        <p:spPr>
          <a:xfrm>
            <a:off x="212034" y="5300870"/>
            <a:ext cx="1197996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dirty="0">
                <a:solidFill>
                  <a:schemeClr val="accent1"/>
                </a:solidFill>
                <a:latin typeface="Comic Sans MS" panose="030F0702030302020204" pitchFamily="66" charset="0"/>
              </a:rPr>
              <a:t>ATENEOS CLINICOS … POR QUE Y PARA QUE ?</a:t>
            </a:r>
          </a:p>
          <a:p>
            <a:endParaRPr lang="es-AR" dirty="0"/>
          </a:p>
          <a:p>
            <a:r>
              <a:rPr lang="es-AR" b="1" dirty="0"/>
              <a:t>Autores :</a:t>
            </a:r>
            <a:r>
              <a:rPr lang="es-AR" dirty="0"/>
              <a:t> Rosas A, Delavalle A, Negri G, Lozada C, Carranza B, Mellino M ,Ghanem K, Coaquira E, Ferigo N, Aguilar F, Fossati A, Goberna L, BaptistaY, </a:t>
            </a:r>
            <a:r>
              <a:rPr lang="es-AR" b="1" u="sng" dirty="0"/>
              <a:t>Ghanem I.</a:t>
            </a:r>
          </a:p>
        </p:txBody>
      </p:sp>
    </p:spTree>
    <p:extLst>
      <p:ext uri="{BB962C8B-B14F-4D97-AF65-F5344CB8AC3E}">
        <p14:creationId xmlns:p14="http://schemas.microsoft.com/office/powerpoint/2010/main" val="3757351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F188595-9181-ED48-261B-546A1D38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765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s-AR" sz="3200" b="1" dirty="0">
                <a:solidFill>
                  <a:schemeClr val="accent1"/>
                </a:solidFill>
                <a:latin typeface="+mn-lt"/>
              </a:rPr>
              <a:t>JORNADAS DE SALUD EN MORON </a:t>
            </a:r>
            <a:br>
              <a:rPr lang="es-AR" sz="3200" b="1" dirty="0">
                <a:solidFill>
                  <a:schemeClr val="accent1"/>
                </a:solidFill>
                <a:latin typeface="+mn-lt"/>
              </a:rPr>
            </a:br>
            <a:r>
              <a:rPr lang="es-A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Y 26 DE OCTUBRE 2022 </a:t>
            </a:r>
            <a:endParaRPr lang="es-AR" sz="2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BA013CAB-8C87-D769-281B-2A599EA4A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4157"/>
            <a:ext cx="12192000" cy="5903843"/>
          </a:xfrm>
        </p:spPr>
        <p:txBody>
          <a:bodyPr/>
          <a:lstStyle/>
          <a:p>
            <a:pPr marL="0" indent="0">
              <a:buNone/>
            </a:pPr>
            <a:r>
              <a:rPr lang="es-AR" i="1" dirty="0"/>
              <a:t>INTRODUCCION</a:t>
            </a:r>
            <a:r>
              <a:rPr lang="es-AR" dirty="0"/>
              <a:t> : </a:t>
            </a:r>
            <a:r>
              <a:rPr lang="es-AR" sz="2000" dirty="0">
                <a:latin typeface="Comic Sans MS" panose="030F0702030302020204" pitchFamily="66" charset="0"/>
              </a:rPr>
              <a:t>un poco de historia … desde Platón , Galeno e Hipócrates …hasta la actualidad .</a:t>
            </a:r>
            <a:r>
              <a:rPr lang="es-ES" sz="2000" dirty="0">
                <a:latin typeface="Comic Sans MS" panose="030F0702030302020204" pitchFamily="66" charset="0"/>
              </a:rPr>
              <a:t> </a:t>
            </a:r>
          </a:p>
          <a:p>
            <a:pPr marL="0" indent="0">
              <a:buNone/>
            </a:pPr>
            <a:r>
              <a:rPr lang="es-ES" sz="2000" dirty="0">
                <a:latin typeface="Comic Sans MS" panose="030F0702030302020204" pitchFamily="66" charset="0"/>
              </a:rPr>
              <a:t>Los ateneos clínicos constituyen una práctica muy común y habitual en medicina.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762158-FE8C-6768-8EDB-74FFE2EFF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755" y="0"/>
            <a:ext cx="1484245" cy="897624"/>
          </a:xfrm>
          <a:prstGeom prst="rect">
            <a:avLst/>
          </a:prstGeom>
        </p:spPr>
      </p:pic>
      <p:pic>
        <p:nvPicPr>
          <p:cNvPr id="5" name="Picture 2" descr="Así entiende Platón el término &quot;educación&quot; - Cultura Inquieta">
            <a:extLst>
              <a:ext uri="{FF2B5EF4-FFF2-40B4-BE49-F238E27FC236}">
                <a16:creationId xmlns:a16="http://schemas.microsoft.com/office/drawing/2014/main" xmlns="" id="{AF2B5924-F085-2B40-BC52-87C40BD0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7582"/>
            <a:ext cx="2690191" cy="233238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23E0766C-E00B-96BC-A8EB-BAAB09AB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73" y="2001078"/>
            <a:ext cx="2809461" cy="23588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Marcador de contenido 7">
            <a:extLst>
              <a:ext uri="{FF2B5EF4-FFF2-40B4-BE49-F238E27FC236}">
                <a16:creationId xmlns:a16="http://schemas.microsoft.com/office/drawing/2014/main" xmlns="" id="{951107AD-8A1D-38F3-3DDD-43E30E373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220" y="1987826"/>
            <a:ext cx="2650434" cy="22926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C2A6F3CA-2FBC-70D5-96ED-8ED8BD1AF1DD}"/>
              </a:ext>
            </a:extLst>
          </p:cNvPr>
          <p:cNvSpPr txBox="1"/>
          <p:nvPr/>
        </p:nvSpPr>
        <p:spPr>
          <a:xfrm>
            <a:off x="0" y="5226784"/>
            <a:ext cx="1219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Comic Sans MS" panose="030F0702030302020204" pitchFamily="66" charset="0"/>
              </a:rPr>
              <a:t>En ellos se reúnen los profesionales médicos de la misma especialidad o de distintas especialidades y se desarrolla la presentación y discusión de uno o varios casos clínicos, en los cuales cada participante expone su propia opinión sobre la base de su conocimiento y realiza un análisis en conjunto del caso presentado que finalmente se somete a revisión bibliográfica. </a:t>
            </a:r>
          </a:p>
          <a:p>
            <a:pPr algn="just"/>
            <a:r>
              <a:rPr lang="es-E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Es un r</a:t>
            </a:r>
            <a:r>
              <a:rPr lang="es-ES" sz="20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ecurso didáctico en la formación y capacitación del equipo de salud .</a:t>
            </a:r>
            <a:endParaRPr lang="es-ES" sz="2000" dirty="0">
              <a:latin typeface="Comic Sans MS" panose="030F0702030302020204" pitchFamily="66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xmlns="" id="{568BF74A-644E-D3F6-E940-09BB045CE1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1189F333-AA2D-46D9-E539-114BD7AD7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445" y="2014329"/>
            <a:ext cx="2645430" cy="218660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8C19D9DE-FA82-C087-5E3A-ED9E686B7B63}"/>
              </a:ext>
            </a:extLst>
          </p:cNvPr>
          <p:cNvSpPr txBox="1"/>
          <p:nvPr/>
        </p:nvSpPr>
        <p:spPr>
          <a:xfrm>
            <a:off x="5963478" y="4374730"/>
            <a:ext cx="2464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000" b="0" i="1" dirty="0">
                <a:effectLst/>
                <a:latin typeface="Arial" panose="020B0604020202020204" pitchFamily="34" charset="0"/>
              </a:rPr>
              <a:t>Lección de anatomía del Dr. Willem van der Meer</a:t>
            </a:r>
            <a:r>
              <a:rPr lang="es-AR" sz="1000" b="0" i="0" dirty="0">
                <a:effectLst/>
                <a:latin typeface="Arial" panose="020B0604020202020204" pitchFamily="34" charset="0"/>
              </a:rPr>
              <a:t>, por el pintor </a:t>
            </a:r>
            <a:r>
              <a:rPr lang="es-AR" sz="1000" b="0" i="0" u="none" strike="noStrike" dirty="0">
                <a:effectLst/>
                <a:latin typeface="Arial" panose="020B0604020202020204" pitchFamily="34" charset="0"/>
                <a:hlinkClick r:id="rId7" tooltip="Países Bajos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neerlandés</a:t>
            </a:r>
            <a:r>
              <a:rPr lang="es-AR" sz="1000" b="0" i="0" dirty="0">
                <a:effectLst/>
                <a:latin typeface="Arial" panose="020B0604020202020204" pitchFamily="34" charset="0"/>
              </a:rPr>
              <a:t> </a:t>
            </a:r>
            <a:r>
              <a:rPr lang="es-AR" sz="1000" b="0" i="0" u="none" strike="noStrike" dirty="0">
                <a:effectLst/>
                <a:latin typeface="Arial" panose="020B0604020202020204" pitchFamily="34" charset="0"/>
                <a:hlinkClick r:id="rId8" tooltip="Michiel Jansz. van Mierevelt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Michiel Jansz. van Mierevelt</a:t>
            </a:r>
            <a:r>
              <a:rPr lang="es-AR" sz="1000" b="0" i="0" dirty="0">
                <a:effectLst/>
                <a:latin typeface="Arial" panose="020B0604020202020204" pitchFamily="34" charset="0"/>
              </a:rPr>
              <a:t> (</a:t>
            </a:r>
            <a:r>
              <a:rPr lang="es-AR" sz="1000" b="0" i="0" u="none" strike="noStrike" dirty="0">
                <a:effectLst/>
                <a:latin typeface="Arial" panose="020B0604020202020204" pitchFamily="34" charset="0"/>
                <a:hlinkClick r:id="rId9" tooltip="161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1617</a:t>
            </a:r>
            <a:r>
              <a:rPr lang="es-AR" sz="1000" b="0" i="0" dirty="0">
                <a:effectLst/>
                <a:latin typeface="Arial" panose="020B0604020202020204" pitchFamily="34" charset="0"/>
              </a:rPr>
              <a:t>).</a:t>
            </a:r>
            <a:endParaRPr lang="es-AR" sz="1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C750885A-9A0A-634E-1205-F8308C1018DC}"/>
              </a:ext>
            </a:extLst>
          </p:cNvPr>
          <p:cNvSpPr txBox="1"/>
          <p:nvPr/>
        </p:nvSpPr>
        <p:spPr>
          <a:xfrm>
            <a:off x="2994991" y="4433716"/>
            <a:ext cx="2451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000" i="1" dirty="0"/>
              <a:t>Galeno e Hipócrates . Siglo XII, Italia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DF4B77D8-E377-5FDE-C80E-93DC3082FD17}"/>
              </a:ext>
            </a:extLst>
          </p:cNvPr>
          <p:cNvSpPr txBox="1"/>
          <p:nvPr/>
        </p:nvSpPr>
        <p:spPr>
          <a:xfrm>
            <a:off x="9183756" y="4412974"/>
            <a:ext cx="255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Ateneos clínicos, Hospital de Morón ,2022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AFCE9BD4-0218-23C0-8D78-F19CAFA40CC8}"/>
              </a:ext>
            </a:extLst>
          </p:cNvPr>
          <p:cNvSpPr txBox="1"/>
          <p:nvPr/>
        </p:nvSpPr>
        <p:spPr>
          <a:xfrm>
            <a:off x="0" y="4474770"/>
            <a:ext cx="25046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000" b="0" i="1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“La Escuela de Atenas”, pintura de Rafael de Sanzio representando la famosa escuela fundada por Platón</a:t>
            </a:r>
            <a:endParaRPr lang="es-AR" sz="1000" dirty="0"/>
          </a:p>
        </p:txBody>
      </p:sp>
    </p:spTree>
    <p:extLst>
      <p:ext uri="{BB962C8B-B14F-4D97-AF65-F5344CB8AC3E}">
        <p14:creationId xmlns:p14="http://schemas.microsoft.com/office/powerpoint/2010/main" val="62669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BF0D657-92F2-223A-1E81-63DF5670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066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s-AR" sz="2400" b="1" dirty="0">
                <a:solidFill>
                  <a:schemeClr val="accent1"/>
                </a:solidFill>
                <a:latin typeface="+mn-lt"/>
              </a:rPr>
              <a:t>JORNADAS DE SALUD EN MORON </a:t>
            </a:r>
            <a:br>
              <a:rPr lang="es-AR" sz="2400" b="1" dirty="0">
                <a:solidFill>
                  <a:schemeClr val="accent1"/>
                </a:solidFill>
                <a:latin typeface="+mn-lt"/>
              </a:rPr>
            </a:br>
            <a:r>
              <a:rPr lang="es-A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Y 26 DE OCTUBRE 2022 </a:t>
            </a:r>
            <a:endParaRPr lang="es-AR" sz="1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A497C36-9E9D-6970-8D77-3EB2389A8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0660"/>
            <a:ext cx="12192000" cy="5877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Objetivos</a:t>
            </a:r>
          </a:p>
          <a:p>
            <a:r>
              <a:rPr lang="es-ES" sz="2000" dirty="0">
                <a:latin typeface="Comic Sans MS" panose="030F0702030302020204" pitchFamily="66" charset="0"/>
              </a:rPr>
              <a:t>Generar conocimiento a través del razonamiento y la reflexión sobre los aspectos clínicos y patológicos del o de los casos clínicos en discusión</a:t>
            </a:r>
          </a:p>
          <a:p>
            <a:r>
              <a:rPr lang="es-AR" sz="2000" dirty="0">
                <a:solidFill>
                  <a:srgbClr val="111111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AR" sz="2000" dirty="0">
                <a:solidFill>
                  <a:srgbClr val="111111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ograr un intercambio académico que nutra el conocimiento de los participantes sobre todos los aspectos de la patología correspondiente a él o los casos clínicos que se presenten.</a:t>
            </a:r>
          </a:p>
          <a:p>
            <a:pPr marL="0" indent="0">
              <a:buNone/>
            </a:pPr>
            <a:r>
              <a:rPr lang="es-AR" sz="2000" b="1" i="1" u="sng" dirty="0">
                <a:solidFill>
                  <a:srgbClr val="FF00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Metodología</a:t>
            </a:r>
            <a:r>
              <a:rPr lang="es-AR" sz="2000" u="sng" dirty="0">
                <a:solidFill>
                  <a:srgbClr val="FF00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s-AR" sz="20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Presentación del caso clínico. </a:t>
            </a:r>
          </a:p>
          <a:p>
            <a:pPr algn="just"/>
            <a:r>
              <a:rPr lang="es-ES" sz="20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Descripción de los aspectos que generaron la atención sobre la evolución del caso. </a:t>
            </a:r>
          </a:p>
          <a:p>
            <a:pPr algn="just"/>
            <a:r>
              <a:rPr lang="es-ES" sz="20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Evaluación y análisis de los pasos dados por el equipo interviniente en el caso. </a:t>
            </a:r>
          </a:p>
          <a:p>
            <a:pPr algn="just"/>
            <a:r>
              <a:rPr lang="es-ES" sz="20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Discusión para fomentar el intercambio de los integrantes de las distintas disciplinas. </a:t>
            </a:r>
          </a:p>
          <a:p>
            <a:pPr algn="just"/>
            <a:r>
              <a:rPr lang="es-ES" sz="20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Revisión bibliográfica, presentación de aspectos de actualización sobre el tema según el caso clínico</a:t>
            </a:r>
          </a:p>
          <a:p>
            <a:pPr marL="0" indent="0" algn="just">
              <a:buNone/>
            </a:pPr>
            <a:r>
              <a:rPr lang="es-ES" sz="2000" b="1" i="1" u="sng" dirty="0">
                <a:solidFill>
                  <a:srgbClr val="FF00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</a:p>
          <a:p>
            <a:pPr marL="0" indent="0">
              <a:buNone/>
            </a:pPr>
            <a:r>
              <a:rPr lang="es-ES" sz="2000" dirty="0">
                <a:latin typeface="Comic Sans MS" panose="030F0702030302020204" pitchFamily="66" charset="0"/>
              </a:rPr>
              <a:t>Llevados a la práctica, se tornan en resultados fructíferos en la atención de los pacientes.</a:t>
            </a:r>
          </a:p>
          <a:p>
            <a:r>
              <a:rPr lang="es-ES" sz="2000" dirty="0">
                <a:latin typeface="Comic Sans MS" panose="030F0702030302020204" pitchFamily="66" charset="0"/>
              </a:rPr>
              <a:t>Constituyen un aprendizaje colectivo: se comparten conocimientos : todos adquirimos conocimientos </a:t>
            </a:r>
          </a:p>
          <a:p>
            <a:r>
              <a:rPr lang="es-ES" sz="2000" dirty="0">
                <a:latin typeface="Comic Sans MS" panose="030F0702030302020204" pitchFamily="66" charset="0"/>
              </a:rPr>
              <a:t>Sociabilizan , desfragmentan, fomentan el trabajo en equipo .</a:t>
            </a:r>
          </a:p>
          <a:p>
            <a:endParaRPr lang="es-ES" sz="2000" dirty="0">
              <a:latin typeface="Comic Sans MS" panose="030F0702030302020204" pitchFamily="66" charset="0"/>
            </a:endParaRPr>
          </a:p>
          <a:p>
            <a:pPr marL="0" indent="0" algn="just">
              <a:buNone/>
            </a:pPr>
            <a:endParaRPr lang="es-E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s-AR" sz="1800" dirty="0">
              <a:solidFill>
                <a:srgbClr val="111111"/>
              </a:solidFill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AR" sz="1800" dirty="0">
              <a:solidFill>
                <a:srgbClr val="111111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AR" dirty="0"/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6987E24-8B5B-D703-F0C2-A4449AFA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748" y="145776"/>
            <a:ext cx="1298713" cy="78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7852E2CE-F3FF-25A1-8043-886D693C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1318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s-AR" sz="2000" b="1" dirty="0">
                <a:solidFill>
                  <a:schemeClr val="accent1"/>
                </a:solidFill>
                <a:latin typeface="+mn-lt"/>
              </a:rPr>
              <a:t>JORNADAS DE SALUD EN MORON </a:t>
            </a:r>
            <a:br>
              <a:rPr lang="es-AR" sz="2000" b="1" dirty="0">
                <a:solidFill>
                  <a:schemeClr val="accent1"/>
                </a:solidFill>
                <a:latin typeface="+mn-lt"/>
              </a:rPr>
            </a:br>
            <a:r>
              <a:rPr lang="es-A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Y 26 DE OCTUBRE 2022 </a:t>
            </a:r>
            <a:endParaRPr lang="es-AR" sz="1600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xmlns="" id="{5B96EF42-CFB6-EA76-AA7B-58CB58FB1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26434"/>
            <a:ext cx="5552661" cy="573156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600" dirty="0">
                <a:solidFill>
                  <a:srgbClr val="FF0000"/>
                </a:solidFill>
                <a:latin typeface="Comic Sans MS" panose="030F0702030302020204" pitchFamily="66" charset="0"/>
              </a:rPr>
              <a:t>Nuestra experiencia : </a:t>
            </a:r>
          </a:p>
          <a:p>
            <a:r>
              <a:rPr lang="es-AR" sz="2400" dirty="0">
                <a:latin typeface="Comic Sans MS" panose="030F0702030302020204" pitchFamily="66" charset="0"/>
              </a:rPr>
              <a:t>A partir de agosto del 2021, pudimos organizarnos y crear un espacio , con día y horario definido (jueves , a partir de las 10,30 hs) para esta practica , junto a otros servicios. </a:t>
            </a:r>
          </a:p>
          <a:p>
            <a:r>
              <a:rPr lang="es-AR" sz="2400" dirty="0">
                <a:solidFill>
                  <a:srgbClr val="333333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Desde esta perspectiva el Hospital y el servicio de clínica medica  intentamos promover  espacios de intercambio y discusión para   revisar conceptos, posiciones y procedimientos clínicos en equipo y con  otras especialidades . </a:t>
            </a:r>
            <a:endParaRPr lang="es-AR" sz="2400" dirty="0">
              <a:effectLst/>
              <a:latin typeface="Comic Sans MS" panose="030F0702030302020204" pitchFamily="66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xmlns="" id="{64FCD228-1D3C-EA45-90D4-86FD5ABCE0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65913" y="1152939"/>
            <a:ext cx="6387548" cy="552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E95AB3C-E754-8983-3023-9E5D6D8E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674" y="0"/>
            <a:ext cx="1298561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F597D2-2C5B-08D9-D1CE-25B66C70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789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s-AR" sz="2000" b="1" dirty="0">
                <a:solidFill>
                  <a:schemeClr val="accent1"/>
                </a:solidFill>
                <a:latin typeface="+mn-lt"/>
              </a:rPr>
              <a:t>JORNADAS DE SALUD EN MORON </a:t>
            </a:r>
            <a:br>
              <a:rPr lang="es-AR" sz="2000" b="1" dirty="0">
                <a:solidFill>
                  <a:schemeClr val="accent1"/>
                </a:solidFill>
                <a:latin typeface="+mn-lt"/>
              </a:rPr>
            </a:br>
            <a:r>
              <a:rPr lang="es-A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Y 26 DE OCTUBRE 2022 </a:t>
            </a:r>
            <a:endParaRPr lang="es-AR" sz="1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B76FBC8-B62A-D3FE-D5AF-035914153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7652"/>
            <a:ext cx="12192000" cy="5930348"/>
          </a:xfrm>
        </p:spPr>
        <p:txBody>
          <a:bodyPr/>
          <a:lstStyle/>
          <a:p>
            <a:pPr marL="0" indent="0">
              <a:buNone/>
            </a:pPr>
            <a:r>
              <a:rPr lang="es-AR" sz="2000" b="1" i="1" dirty="0">
                <a:solidFill>
                  <a:srgbClr val="333333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Algunos ateneos que se presentaron fueron : </a:t>
            </a:r>
          </a:p>
          <a:p>
            <a:pPr marL="0" indent="0">
              <a:buNone/>
            </a:pPr>
            <a:r>
              <a:rPr lang="es-AR" sz="2000" dirty="0">
                <a:latin typeface="Comic Sans MS" panose="030F0702030302020204" pitchFamily="66" charset="0"/>
              </a:rPr>
              <a:t>Síndrome Nefrótico . Cavernomatosis. Linfoma de Hodking. Hematoma sofocante Post Tiroidectomía. Estado Hiperosmolar no Cetosico.Farmacodermia. Neumonía de lenta resolución. Trombosis en contexto de cáncer. Nefritis Lúpica. </a:t>
            </a:r>
            <a:r>
              <a:rPr lang="es-ES" sz="2000" dirty="0">
                <a:latin typeface="Comic Sans MS" panose="030F0702030302020204" pitchFamily="66" charset="0"/>
              </a:rPr>
              <a:t>Aspergilosis Pulmonar en contexto de TBC. </a:t>
            </a:r>
            <a:r>
              <a:rPr lang="es-AR" sz="2000" dirty="0">
                <a:latin typeface="Comic Sans MS" panose="030F0702030302020204" pitchFamily="66" charset="0"/>
              </a:rPr>
              <a:t>Sme  Nefrótico. Sme  Colestásico no litiásico. Sme Febril Prolongado .Cetoacidosis Diabética Pancitopenia. Bronconeumonía Tuberculosa . Síndrome Coronario Agudo con compromiso de ramo intermedio….</a:t>
            </a:r>
          </a:p>
          <a:p>
            <a:pPr>
              <a:buFont typeface="Wingdings" panose="05000000000000000000" pitchFamily="2" charset="2"/>
              <a:buChar char="ü"/>
            </a:pPr>
            <a:endParaRPr lang="es-AR" dirty="0"/>
          </a:p>
          <a:p>
            <a:pPr>
              <a:buFont typeface="Wingdings" panose="05000000000000000000" pitchFamily="2" charset="2"/>
              <a:buChar char="ü"/>
            </a:pPr>
            <a:endParaRPr lang="es-AR" dirty="0"/>
          </a:p>
          <a:p>
            <a:pPr>
              <a:buFont typeface="Wingdings" panose="05000000000000000000" pitchFamily="2" charset="2"/>
              <a:buChar char="ü"/>
            </a:pPr>
            <a:endParaRPr lang="es-AR" sz="2800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CAB0FF7-731B-F764-9956-DE5431A7A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051" y="0"/>
            <a:ext cx="1205949" cy="7293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F32DFB5-9EA5-AF1F-7DFE-49914116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070" y="2955235"/>
            <a:ext cx="2358885" cy="2948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xmlns="" id="{F9FB27A9-F3A8-A2DC-5617-8A2DE932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98BC245-A5C5-1C97-A900-8655D872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426" y="2915480"/>
            <a:ext cx="2491409" cy="27962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974CFE7A-4186-46E5-F534-6121E11CC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469" y="2902226"/>
            <a:ext cx="2385392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49255FDB-2F92-1134-652A-B4DC09F33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565" y="3525079"/>
            <a:ext cx="2252869" cy="28227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4E2A82FE-7D1B-ED0F-0690-FF7D336F1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10" y="3034748"/>
            <a:ext cx="2531165" cy="26371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9C455CFF-70DF-F014-932A-25B9799FF0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318" y="4306955"/>
            <a:ext cx="2319131" cy="24516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A3A01A63-C2AB-F0E8-1965-8162D6249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7218" y="4320209"/>
            <a:ext cx="1934817" cy="23323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FE933197-50A0-F688-867E-866DD7F8C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6259" y="4432853"/>
            <a:ext cx="2186609" cy="24251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6894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04F4553E-7135-747C-3367-4ECAB367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4570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s-AR" sz="2000" b="1" dirty="0">
                <a:solidFill>
                  <a:schemeClr val="accent1"/>
                </a:solidFill>
                <a:latin typeface="+mn-lt"/>
              </a:rPr>
              <a:t>JORNADAS DE SALUD EN MORON </a:t>
            </a:r>
            <a:br>
              <a:rPr lang="es-AR" sz="2000" b="1" dirty="0">
                <a:solidFill>
                  <a:schemeClr val="accent1"/>
                </a:solidFill>
                <a:latin typeface="+mn-lt"/>
              </a:rPr>
            </a:br>
            <a:r>
              <a:rPr lang="es-AR" sz="2000" b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25 Y 26 DE OCTUBRE 2022 </a:t>
            </a:r>
            <a:endParaRPr lang="es-AR" sz="2000" dirty="0">
              <a:latin typeface="+mn-lt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xmlns="" id="{20DB54D7-0F2D-8744-FD21-232F7DC99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3" y="1643270"/>
            <a:ext cx="11012557" cy="4533693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s-AR" dirty="0" smtClean="0">
                <a:latin typeface="Comic Sans MS" panose="030F0702030302020204" pitchFamily="66" charset="0"/>
              </a:rPr>
              <a:t>Conclusiones: </a:t>
            </a:r>
            <a:endParaRPr lang="es-AR" dirty="0">
              <a:latin typeface="Comic Sans MS" panose="030F0702030302020204" pitchFamily="66" charset="0"/>
            </a:endParaRPr>
          </a:p>
          <a:p>
            <a:r>
              <a:rPr lang="es-ES" dirty="0">
                <a:latin typeface="Comic Sans MS" panose="030F0702030302020204" pitchFamily="66" charset="0"/>
              </a:rPr>
              <a:t>L</a:t>
            </a:r>
            <a:r>
              <a:rPr lang="es-ES" dirty="0" smtClean="0">
                <a:latin typeface="Comic Sans MS" panose="030F0702030302020204" pitchFamily="66" charset="0"/>
              </a:rPr>
              <a:t>levados </a:t>
            </a:r>
            <a:r>
              <a:rPr lang="es-ES" dirty="0">
                <a:latin typeface="Comic Sans MS" panose="030F0702030302020204" pitchFamily="66" charset="0"/>
              </a:rPr>
              <a:t>a la práctica, se tornan en resultados fructíferos en la atención de los pacientes.</a:t>
            </a:r>
          </a:p>
          <a:p>
            <a:r>
              <a:rPr lang="es-ES" dirty="0">
                <a:latin typeface="Comic Sans MS" panose="030F0702030302020204" pitchFamily="66" charset="0"/>
              </a:rPr>
              <a:t>Constituyen un aprendizaje colectivo</a:t>
            </a:r>
          </a:p>
          <a:p>
            <a:r>
              <a:rPr lang="es-ES" dirty="0">
                <a:latin typeface="Comic Sans MS" panose="030F0702030302020204" pitchFamily="66" charset="0"/>
              </a:rPr>
              <a:t>Sociabilizan</a:t>
            </a:r>
          </a:p>
          <a:p>
            <a:r>
              <a:rPr lang="es-ES" dirty="0">
                <a:latin typeface="Comic Sans MS" panose="030F0702030302020204" pitchFamily="66" charset="0"/>
              </a:rPr>
              <a:t>Se comparten conocimientos , todos adquirimos conocimientos </a:t>
            </a:r>
          </a:p>
          <a:p>
            <a:pPr marL="0" indent="0">
              <a:buNone/>
            </a:pPr>
            <a:endParaRPr lang="es-AR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s-AR" dirty="0"/>
          </a:p>
          <a:p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0F2ACBFE-7FC0-1306-0873-88D37A32F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277" y="251791"/>
            <a:ext cx="1205949" cy="7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0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86390FB-3F02-1AB6-67FF-A5B9E834F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6619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s-AR" sz="2000" b="1" dirty="0">
                <a:solidFill>
                  <a:schemeClr val="accent1"/>
                </a:solidFill>
                <a:latin typeface="+mn-lt"/>
              </a:rPr>
              <a:t>JORNADAS DE SALUD EN MORON </a:t>
            </a:r>
            <a:br>
              <a:rPr lang="es-AR" sz="2000" b="1" dirty="0">
                <a:solidFill>
                  <a:schemeClr val="accent1"/>
                </a:solidFill>
                <a:latin typeface="+mn-lt"/>
              </a:rPr>
            </a:br>
            <a:r>
              <a:rPr lang="es-AR" sz="2000" b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25 Y 26 DE OCTUBRE 2022 </a:t>
            </a:r>
            <a:endParaRPr lang="es-AR" sz="2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214C7FB-A99F-57D4-4C78-F4DA7C717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152939"/>
            <a:ext cx="11608905" cy="5705061"/>
          </a:xfrm>
        </p:spPr>
        <p:txBody>
          <a:bodyPr/>
          <a:lstStyle/>
          <a:p>
            <a:pPr marL="0" indent="0" algn="ctr">
              <a:buNone/>
            </a:pPr>
            <a:r>
              <a:rPr lang="es-AR" sz="4400" dirty="0">
                <a:solidFill>
                  <a:schemeClr val="accent1"/>
                </a:solidFill>
                <a:latin typeface="Blackadder ITC" panose="04020505051007020D02" pitchFamily="82" charset="0"/>
              </a:rPr>
              <a:t>“</a:t>
            </a:r>
            <a:r>
              <a:rPr lang="es-AR" sz="4400" dirty="0">
                <a:solidFill>
                  <a:srgbClr val="0070C0"/>
                </a:solidFill>
                <a:latin typeface="Blackadder ITC" panose="04020505051007020D02" pitchFamily="82" charset="0"/>
              </a:rPr>
              <a:t>Todos nosotros sabemos algo . Todos nosotros ignoramos algo . Por eso aprendemos siempre .”</a:t>
            </a:r>
          </a:p>
          <a:p>
            <a:pPr marL="0" indent="0" algn="ctr">
              <a:buNone/>
            </a:pPr>
            <a:r>
              <a:rPr lang="es-AR" sz="4400" dirty="0">
                <a:solidFill>
                  <a:srgbClr val="0070C0"/>
                </a:solidFill>
                <a:latin typeface="Blackadder ITC" panose="04020505051007020D02" pitchFamily="82" charset="0"/>
              </a:rPr>
              <a:t>Paulo Freire 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CE9C431-9D95-5220-ACF5-88C911B8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277" y="251791"/>
            <a:ext cx="1205949" cy="7293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BDE8160-00FB-9BA0-CF14-0612D193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148" y="3034746"/>
            <a:ext cx="7262191" cy="34985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5DE07B6D-291F-8DE7-F264-DB5DA1EC390B}"/>
              </a:ext>
            </a:extLst>
          </p:cNvPr>
          <p:cNvSpPr txBox="1"/>
          <p:nvPr/>
        </p:nvSpPr>
        <p:spPr>
          <a:xfrm>
            <a:off x="6904382" y="6304002"/>
            <a:ext cx="528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Servicio de Clínica Medica . Hospital de Morón </a:t>
            </a:r>
            <a:r>
              <a:rPr lang="es-AR" b="1" dirty="0" smtClean="0"/>
              <a:t>/2022</a:t>
            </a:r>
            <a:r>
              <a:rPr lang="es-AR" dirty="0" smtClean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588316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483</Words>
  <Application>Microsoft Office PowerPoint</Application>
  <PresentationFormat>Personalizado</PresentationFormat>
  <Paragraphs>53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JORNADAS DE SALUD EN MORON  25 Y 26 DE OCTUBRE 2022 </vt:lpstr>
      <vt:lpstr>JORNADAS DE SALUD EN MORON  25 Y 26 DE OCTUBRE 2022 </vt:lpstr>
      <vt:lpstr>JORNADAS DE SALUD EN MORON  25 Y 26 DE OCTUBRE 2022 </vt:lpstr>
      <vt:lpstr>JORNADAS DE SALUD EN MORON  25 Y 26 DE OCTUBRE 2022 </vt:lpstr>
      <vt:lpstr>JORNADAS DE SALUD EN MORON  25 Y 26 DE OCTUBRE 2022 </vt:lpstr>
      <vt:lpstr>JORNADAS DE SALUD EN MORON  25 Y 26 DE OCTUBRE 2022 </vt:lpstr>
      <vt:lpstr>JORNADAS DE SALUD EN MORON  25 Y 26 DE OCTUBRE 2022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JORNADAS DE SALUD EN MORON  25 Y 26 DE OCTUBRE 2022</dc:title>
  <dc:creator>Martin Sanz</dc:creator>
  <cp:lastModifiedBy>76992</cp:lastModifiedBy>
  <cp:revision>4</cp:revision>
  <dcterms:created xsi:type="dcterms:W3CDTF">2022-10-21T22:54:16Z</dcterms:created>
  <dcterms:modified xsi:type="dcterms:W3CDTF">2022-10-24T12:19:25Z</dcterms:modified>
</cp:coreProperties>
</file>